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1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Téglalap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Téglalap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Téglalap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Egyenes összekötő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Egyenes összekötő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Téglalap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zis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zis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zis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8" name="Tartalom helye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10" name="Élőláb helye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hu-HU"/>
          </a:p>
        </p:txBody>
      </p:sp>
      <p:sp>
        <p:nvSpPr>
          <p:cNvPr id="9" name="Téglalap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gyenes összekötő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Egyenes összekötő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Egyenes összekötő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Téglalap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zis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zis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zis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zis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zis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gyenes összekötő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9" name="Tartalom helye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11" name="Tartalom helye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3" name="Tartalom helye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4" name="Szöveg helye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8" name="Egyenes összekötő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églalap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gyenes összekötő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zis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Tartalom helye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21" name="Dátum helye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22" name="Dia számának helye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23" name="Élőláb helye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zis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10" name="Egyenes összekötő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Téglalap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Egyenes összekötő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Egyenes összekötő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Egyenes összekötő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átum helye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  <p:sp>
        <p:nvSpPr>
          <p:cNvPr id="21" name="Élőláb helye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gyenes összekötő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05DD28E-8A3E-4D8F-BE47-1FFE9705FC03}" type="datetimeFigureOut">
              <a:rPr lang="hu-HU" smtClean="0"/>
              <a:t>2012.09.25.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Egyenes összekötő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Egyenes összekötő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églalap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gyenes összekötő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zis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A26BFB0-4AC7-4245-A806-7BE33E0C6FC8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sz="4000" dirty="0" smtClean="0"/>
              <a:t>Tudatos innováció vagy mókuskerék?</a:t>
            </a:r>
            <a:r>
              <a:rPr lang="hu-HU" sz="4000" dirty="0"/>
              <a:t/>
            </a:r>
            <a:br>
              <a:rPr lang="hu-HU" sz="4000" dirty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Locsmándi Alajos</a:t>
            </a:r>
          </a:p>
          <a:p>
            <a:r>
              <a:rPr lang="hu-HU" dirty="0" smtClean="0"/>
              <a:t>Budapest, 2012. szeptember 25.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88640"/>
            <a:ext cx="2719189" cy="2719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69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Projekt-zárszámadás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hu-HU" dirty="0" smtClean="0"/>
              <a:t>Prizmareferencia – 2011-2012./TÁMOP-3.1.7.</a:t>
            </a:r>
          </a:p>
          <a:p>
            <a:pPr lvl="1"/>
            <a:r>
              <a:rPr lang="hu-HU" dirty="0"/>
              <a:t>Referencia-intézmények országos </a:t>
            </a:r>
            <a:r>
              <a:rPr lang="hu-HU" dirty="0" smtClean="0"/>
              <a:t>hálózatának </a:t>
            </a:r>
            <a:r>
              <a:rPr lang="hu-HU" dirty="0"/>
              <a:t>kialakítása és </a:t>
            </a:r>
            <a:r>
              <a:rPr lang="hu-HU" dirty="0" smtClean="0"/>
              <a:t>felkészítése</a:t>
            </a:r>
          </a:p>
          <a:p>
            <a:pPr lvl="0"/>
            <a:r>
              <a:rPr lang="hu-HU" dirty="0" smtClean="0"/>
              <a:t>Pedagógusképzés </a:t>
            </a:r>
            <a:r>
              <a:rPr lang="hu-HU" dirty="0"/>
              <a:t>– 2010-2012./TÁMOP-3.1.5.</a:t>
            </a:r>
          </a:p>
          <a:p>
            <a:pPr lvl="1"/>
            <a:r>
              <a:rPr lang="hu-HU" sz="2400" dirty="0"/>
              <a:t>Szervezeti tudás, intézményi implementáció, új szolgáltatások a Prizma </a:t>
            </a:r>
            <a:r>
              <a:rPr lang="hu-HU" sz="2400" dirty="0" err="1"/>
              <a:t>EGYMI-ben</a:t>
            </a:r>
            <a:endParaRPr lang="hu-HU" sz="2400" dirty="0"/>
          </a:p>
          <a:p>
            <a:pPr lvl="0"/>
            <a:r>
              <a:rPr lang="hu-HU" dirty="0"/>
              <a:t>Angyalföldi Komp – 2009-2010./TÁMOP-3.1.4.</a:t>
            </a:r>
          </a:p>
          <a:p>
            <a:pPr lvl="1"/>
            <a:r>
              <a:rPr lang="hu-HU" sz="2400" dirty="0"/>
              <a:t>Kompetencia alapú oktatás elterjesztése innovatív intézményekben</a:t>
            </a:r>
          </a:p>
          <a:p>
            <a:pPr lvl="0"/>
            <a:r>
              <a:rPr lang="hu-HU" dirty="0"/>
              <a:t>Kaptár-projekt – 2009-2010./TÁMOP-3.1.6.</a:t>
            </a:r>
          </a:p>
          <a:p>
            <a:pPr lvl="1"/>
            <a:r>
              <a:rPr lang="hu-HU" sz="2400" dirty="0"/>
              <a:t>Az egységes gyógypedagógiai módszertani intézmények által nyújtott szolgáltatások fejlesztése</a:t>
            </a:r>
          </a:p>
          <a:p>
            <a:pPr lvl="0"/>
            <a:r>
              <a:rPr lang="hu-HU" dirty="0" err="1" smtClean="0"/>
              <a:t>HÍD-projekt</a:t>
            </a:r>
            <a:r>
              <a:rPr lang="hu-HU" dirty="0" smtClean="0"/>
              <a:t> </a:t>
            </a:r>
            <a:r>
              <a:rPr lang="hu-HU" dirty="0"/>
              <a:t>– 2006-2008./HEFOP-2.1.6.</a:t>
            </a:r>
          </a:p>
          <a:p>
            <a:pPr lvl="1"/>
            <a:r>
              <a:rPr lang="hu-HU" sz="2400" dirty="0"/>
              <a:t>Konzorciális együttműködés a sajátos nevelési igényű gyermekek együttnevelése érdekében </a:t>
            </a:r>
          </a:p>
          <a:p>
            <a:pPr lvl="0"/>
            <a:r>
              <a:rPr lang="hu-HU" dirty="0"/>
              <a:t>Messzelátó-projekt – 2004-2006./HEFOP-2.1.2.</a:t>
            </a:r>
          </a:p>
          <a:p>
            <a:pPr lvl="1"/>
            <a:r>
              <a:rPr lang="hu-HU" dirty="0"/>
              <a:t>A sajátos nevelési igényű tanulók integrált nevelésének támogatása intézményi együttműködés keretében a közoktatás területén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8138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jelen kihívásai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TÁMOP-3.4.2.A-11/1 – Sajátos nevelés igényű gyerekek integrációja</a:t>
            </a:r>
            <a:r>
              <a:rPr lang="hu-HU" dirty="0"/>
              <a:t> </a:t>
            </a:r>
            <a:r>
              <a:rPr lang="hu-HU" dirty="0" smtClean="0"/>
              <a:t>– sajátos nevelési igényű gyerekek integrációja – Útravaló projekt</a:t>
            </a:r>
          </a:p>
          <a:p>
            <a:r>
              <a:rPr lang="hu-HU" dirty="0" smtClean="0"/>
              <a:t>2012.10.01 – 2014.03.31.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2500"/>
          </a:bodyPr>
          <a:lstStyle/>
          <a:p>
            <a:r>
              <a:rPr lang="hu-HU" dirty="0" smtClean="0"/>
              <a:t>TÁMOP-3.1.6-11/3 - </a:t>
            </a:r>
            <a:r>
              <a:rPr lang="hu-HU" dirty="0"/>
              <a:t>Az Egységes Gyógypedagógiai Módszertani Intézmények által nyújtott szolgáltatások fejlesztése és a szolgáltatást támogató eszközök beszerzése a sajátos nevelési igényű gyermekek, tanulók együttnevelésének támogatása </a:t>
            </a:r>
            <a:r>
              <a:rPr lang="hu-HU" dirty="0" smtClean="0"/>
              <a:t>érdekében 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49118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Prizma tárház – személyre szabott szolgáltatás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Előzmények – TÁMOP 3.1.6/08 pályázat</a:t>
            </a:r>
          </a:p>
          <a:p>
            <a:r>
              <a:rPr lang="hu-HU" dirty="0"/>
              <a:t>Megvalósítás – önálló intézményi projekt</a:t>
            </a:r>
          </a:p>
          <a:p>
            <a:r>
              <a:rPr lang="hu-HU" dirty="0" smtClean="0"/>
              <a:t>Kötelező  és választható tevékenységek</a:t>
            </a:r>
          </a:p>
          <a:p>
            <a:r>
              <a:rPr lang="hu-HU" dirty="0" smtClean="0"/>
              <a:t>Költségvetés</a:t>
            </a:r>
          </a:p>
          <a:p>
            <a:pPr lvl="1"/>
            <a:r>
              <a:rPr lang="hu-HU" dirty="0" smtClean="0"/>
              <a:t>Tervezett összeg: 	30.000.000 Ft</a:t>
            </a:r>
          </a:p>
          <a:p>
            <a:pPr lvl="1"/>
            <a:r>
              <a:rPr lang="hu-HU" dirty="0" smtClean="0"/>
              <a:t>Elnyert támogatás:	28.397.620 Ft</a:t>
            </a:r>
          </a:p>
          <a:p>
            <a:r>
              <a:rPr lang="hu-HU" dirty="0" smtClean="0"/>
              <a:t>Projekt időszak</a:t>
            </a:r>
          </a:p>
          <a:p>
            <a:pPr lvl="1"/>
            <a:r>
              <a:rPr lang="hu-HU" dirty="0" smtClean="0"/>
              <a:t>Tervezett:		2012.01.01 – 2013.08.31.</a:t>
            </a:r>
          </a:p>
          <a:p>
            <a:pPr lvl="1"/>
            <a:r>
              <a:rPr lang="hu-HU" dirty="0" smtClean="0"/>
              <a:t>Módosított:		2012.07.01 – 2014.02.28.</a:t>
            </a:r>
          </a:p>
        </p:txBody>
      </p:sp>
    </p:spTree>
    <p:extLst>
      <p:ext uri="{BB962C8B-B14F-4D97-AF65-F5344CB8AC3E}">
        <p14:creationId xmlns:p14="http://schemas.microsoft.com/office/powerpoint/2010/main" val="2651601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Indikátor elemek</a:t>
            </a:r>
            <a:br>
              <a:rPr lang="hu-HU" dirty="0" smtClean="0"/>
            </a:b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372112227"/>
              </p:ext>
            </p:extLst>
          </p:nvPr>
        </p:nvGraphicFramePr>
        <p:xfrm>
          <a:off x="755576" y="692696"/>
          <a:ext cx="7056784" cy="59740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01207"/>
                <a:gridCol w="1252904"/>
                <a:gridCol w="904655"/>
                <a:gridCol w="1298018"/>
              </a:tblGrid>
              <a:tr h="5148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Mutató neve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Típus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spc="-100" dirty="0">
                          <a:effectLst/>
                        </a:rPr>
                        <a:t>(Kimenet/ eredmény</a:t>
                      </a:r>
                      <a:r>
                        <a:rPr lang="hu-HU" sz="1400" dirty="0">
                          <a:effectLst/>
                        </a:rPr>
                        <a:t>)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Mérték- egység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Célérték a projekt végén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14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A speciális eszközök használatát támogató szolgáltatások száma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Eredmény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5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A speciális eszközök kölcsönzésére kifejlesztett protokollok száma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Kimenet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5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24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A speciális eszközök használatára felkészített felhasználók és szakmai közreműködők száma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Eredmény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fő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50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1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Kölcsönözhető korrektív, kompenzáló speciális eszközök száma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Kimenet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186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24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Kölcsönözhető hely- és helyzetváltoztatáshoz szükséges eszközök száma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Kimenet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db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2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Kölcsönözhető speciális fejlesztő eszközök száma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Kimenet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db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412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Beszerzett speciális taneszközök száma 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Kimenet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1280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49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Kölcsönözhető speciális IKT eszközök száma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Kimenet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6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24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Családközpontú, kora gyermekkori intervenciós tevékenységeket támogató szolgáltatások száma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Eredmény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db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3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24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Családközpontú, kora gyermekkori intervenciós tevékenységekbe bevont és felkészített szakemberek száma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Eredmény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>
                          <a:effectLst/>
                        </a:rPr>
                        <a:t>fő</a:t>
                      </a:r>
                      <a:endParaRPr lang="hu-H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400" dirty="0">
                          <a:effectLst/>
                        </a:rPr>
                        <a:t>17</a:t>
                      </a:r>
                      <a:endParaRPr lang="hu-H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76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projekt főbb célkitűzései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548880"/>
          </a:xfrm>
        </p:spPr>
        <p:txBody>
          <a:bodyPr/>
          <a:lstStyle/>
          <a:p>
            <a:r>
              <a:rPr lang="hu-HU" dirty="0" smtClean="0"/>
              <a:t>Szolgáltatási lehetőségek biztosítása gyerekek, tanulók, pedagógusok, szülők számára;</a:t>
            </a:r>
          </a:p>
          <a:p>
            <a:r>
              <a:rPr lang="hu-HU" dirty="0" smtClean="0"/>
              <a:t>Eszközbeszerzés, eszközkölcsönzés biztosítása;</a:t>
            </a:r>
          </a:p>
          <a:p>
            <a:r>
              <a:rPr lang="hu-HU" dirty="0" smtClean="0"/>
              <a:t>Szolgáltatások kiterjesztése a korai fejlesztés időszakára;</a:t>
            </a:r>
          </a:p>
          <a:p>
            <a:r>
              <a:rPr lang="hu-HU" dirty="0" smtClean="0"/>
              <a:t>Infokommunikációs akadálymentesítés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40371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projekt közvetett célja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/>
              <a:t>a Prizma EGYMI humán erőforrás fejlesztésével és kapacitás, valamint szolgáltatás bővítésével intézményünket piac- és versenyképessé tenni arra az esetre, ha a közoktatási változtatások az </a:t>
            </a:r>
            <a:r>
              <a:rPr lang="hu-HU" dirty="0" err="1"/>
              <a:t>EGYMI-k</a:t>
            </a:r>
            <a:r>
              <a:rPr lang="hu-HU" dirty="0"/>
              <a:t> életét is befolyásolnák. </a:t>
            </a:r>
            <a:endParaRPr lang="hu-H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722007"/>
            <a:ext cx="4104456" cy="2731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7537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Projekt tevékenységek 10 pontban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hu-HU" dirty="0" smtClean="0"/>
              <a:t>Projektvezetés</a:t>
            </a:r>
          </a:p>
          <a:p>
            <a:pPr marL="457200" indent="-457200">
              <a:buFont typeface="+mj-lt"/>
              <a:buAutoNum type="arabicParenR"/>
            </a:pPr>
            <a:r>
              <a:rPr lang="hu-HU" b="1" dirty="0" smtClean="0"/>
              <a:t>Eszközbeszerzés</a:t>
            </a:r>
          </a:p>
          <a:p>
            <a:pPr marL="457200" indent="-457200">
              <a:buFont typeface="+mj-lt"/>
              <a:buAutoNum type="arabicParenR"/>
            </a:pPr>
            <a:r>
              <a:rPr lang="hu-HU" dirty="0" smtClean="0"/>
              <a:t>Eszközkölcsönző üzemeltetése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b="1" dirty="0"/>
              <a:t>Eszközkölcsönzési protokollok</a:t>
            </a:r>
            <a:r>
              <a:rPr lang="hu-HU" dirty="0"/>
              <a:t> </a:t>
            </a:r>
            <a:r>
              <a:rPr lang="hu-HU" b="1" dirty="0"/>
              <a:t>kidolgozása</a:t>
            </a:r>
            <a:r>
              <a:rPr lang="hu-HU" dirty="0"/>
              <a:t> 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b="1" dirty="0"/>
              <a:t>Eszközkölcsönzéshez és családközpontú szolgáltatásokhoz kapcsolódó szolgáltatások kidolgozása 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dirty="0"/>
              <a:t>Szolgáltatások megvalósítása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b="1" dirty="0"/>
              <a:t>Képzések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dirty="0"/>
              <a:t>Nyilvánosság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b="1" dirty="0"/>
              <a:t>Intézményi innováció</a:t>
            </a:r>
          </a:p>
          <a:p>
            <a:pPr marL="457200" lvl="0" indent="-457200">
              <a:buFont typeface="+mj-lt"/>
              <a:buAutoNum type="arabicParenR"/>
            </a:pPr>
            <a:r>
              <a:rPr lang="hu-HU" b="1" dirty="0" smtClean="0"/>
              <a:t>Akadálymentesítés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222602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eszközbeszerzés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hu-HU" dirty="0"/>
              <a:t>Az eszközkölcsönző berendezési tárgyainak megvásárlása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/>
              <a:t>Korrektív, kompenzáló speciális eszközök beszerzése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/>
              <a:t>Hely- és helyzetváltoztatáshoz szükséges eszközök beszerzése 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/>
              <a:t>Speciális fejlesztő eszközök beszerzése 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/>
              <a:t>Speciális taneszközök beszerzése 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/>
              <a:t>Speciális digitális és IKT eszközök taneszközök </a:t>
            </a:r>
            <a:r>
              <a:rPr lang="hu-HU" dirty="0" smtClean="0"/>
              <a:t>beszerzése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17617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Eszközkölcsönzési protokoll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buFont typeface="+mj-lt"/>
              <a:buAutoNum type="alphaLcParenR"/>
            </a:pPr>
            <a:r>
              <a:rPr lang="hu-HU" dirty="0"/>
              <a:t>S</a:t>
            </a:r>
            <a:r>
              <a:rPr lang="hu-HU" dirty="0" smtClean="0"/>
              <a:t>úlyosan</a:t>
            </a:r>
            <a:r>
              <a:rPr lang="hu-HU" dirty="0"/>
              <a:t>, halmozottan sérült gyerekek, tanulók számára korrektív, kompenzáló speciális eszközök protokollja</a:t>
            </a:r>
          </a:p>
          <a:p>
            <a:pPr marL="457200" lvl="0" indent="-457200">
              <a:buFont typeface="+mj-lt"/>
              <a:buAutoNum type="alphaLcParenR"/>
            </a:pPr>
            <a:r>
              <a:rPr lang="hu-HU" dirty="0"/>
              <a:t>M</a:t>
            </a:r>
            <a:r>
              <a:rPr lang="hu-HU" dirty="0" smtClean="0"/>
              <a:t>ozgássérült </a:t>
            </a:r>
            <a:r>
              <a:rPr lang="hu-HU" dirty="0"/>
              <a:t>gyerekek, tanulók számára hely- és helyzetváltoztatáshoz szükséges eszközök protokollja</a:t>
            </a:r>
          </a:p>
          <a:p>
            <a:pPr marL="457200" lvl="0" indent="-457200">
              <a:buFont typeface="+mj-lt"/>
              <a:buAutoNum type="alphaLcParenR"/>
            </a:pPr>
            <a:r>
              <a:rPr lang="hu-HU" dirty="0"/>
              <a:t>B</a:t>
            </a:r>
            <a:r>
              <a:rPr lang="hu-HU" dirty="0" smtClean="0"/>
              <a:t>eszédsérült </a:t>
            </a:r>
            <a:r>
              <a:rPr lang="hu-HU" dirty="0"/>
              <a:t>gyerekek, tanulók számára speciális fejlesztő eszközök protokollja</a:t>
            </a:r>
          </a:p>
          <a:p>
            <a:pPr marL="457200" lvl="0" indent="-457200">
              <a:buFont typeface="+mj-lt"/>
              <a:buAutoNum type="alphaLcParenR"/>
            </a:pPr>
            <a:r>
              <a:rPr lang="hu-HU" dirty="0" smtClean="0"/>
              <a:t>Autista </a:t>
            </a:r>
            <a:r>
              <a:rPr lang="hu-HU" dirty="0"/>
              <a:t>gyerekek, tanulók számára speciális fejlesztő eszközök protokollja</a:t>
            </a:r>
          </a:p>
          <a:p>
            <a:pPr marL="457200" lvl="0" indent="-457200">
              <a:buFont typeface="+mj-lt"/>
              <a:buAutoNum type="alphaLcParenR"/>
            </a:pPr>
            <a:r>
              <a:rPr lang="hu-HU" dirty="0"/>
              <a:t>B</a:t>
            </a:r>
            <a:r>
              <a:rPr lang="hu-HU" dirty="0" smtClean="0"/>
              <a:t>eszédsérült </a:t>
            </a:r>
            <a:r>
              <a:rPr lang="hu-HU" dirty="0"/>
              <a:t>gyerekek, tanulók számára speciális digitális és IKT eszközök taneszközök protokollja.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2962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Eszközkölcsönzéshez és családközpontú szolgáltatásokhoz kapcsolódó szolgáltatások kidolgozása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hu-HU" dirty="0"/>
              <a:t>E</a:t>
            </a:r>
            <a:r>
              <a:rPr lang="hu-HU" dirty="0" smtClean="0"/>
              <a:t>szközkölcsönzéshez </a:t>
            </a:r>
            <a:r>
              <a:rPr lang="hu-HU" dirty="0"/>
              <a:t>kapcsolódó </a:t>
            </a:r>
            <a:r>
              <a:rPr lang="hu-HU" b="1" dirty="0"/>
              <a:t>helyszíni tanácsadás </a:t>
            </a:r>
            <a:r>
              <a:rPr lang="hu-HU" dirty="0"/>
              <a:t>kidolgozása</a:t>
            </a:r>
            <a:endParaRPr lang="hu-HU" sz="3600" dirty="0"/>
          </a:p>
          <a:p>
            <a:pPr lvl="0"/>
            <a:r>
              <a:rPr lang="hu-HU" dirty="0"/>
              <a:t>E</a:t>
            </a:r>
            <a:r>
              <a:rPr lang="hu-HU" dirty="0" smtClean="0"/>
              <a:t>szközkölcsönzéshez </a:t>
            </a:r>
            <a:r>
              <a:rPr lang="hu-HU" dirty="0"/>
              <a:t>kapcsolódó </a:t>
            </a:r>
            <a:r>
              <a:rPr lang="hu-HU" b="1" dirty="0"/>
              <a:t>egyéni szolgáltatási portfólió</a:t>
            </a:r>
            <a:r>
              <a:rPr lang="hu-HU" dirty="0"/>
              <a:t> kidolgozása</a:t>
            </a:r>
            <a:endParaRPr lang="hu-HU" sz="3600" dirty="0"/>
          </a:p>
          <a:p>
            <a:pPr lvl="0"/>
            <a:r>
              <a:rPr lang="hu-HU" dirty="0"/>
              <a:t>A</a:t>
            </a:r>
            <a:r>
              <a:rPr lang="hu-HU" dirty="0" smtClean="0"/>
              <a:t>z </a:t>
            </a:r>
            <a:r>
              <a:rPr lang="hu-HU" dirty="0"/>
              <a:t>eszközkölcsönzésre vonatkozóan az érintettek </a:t>
            </a:r>
            <a:r>
              <a:rPr lang="hu-HU" b="1" dirty="0"/>
              <a:t>felkészítés</a:t>
            </a:r>
            <a:r>
              <a:rPr lang="hu-HU" dirty="0"/>
              <a:t>ének kidolgozása</a:t>
            </a:r>
            <a:endParaRPr lang="hu-HU" sz="3600" dirty="0"/>
          </a:p>
          <a:p>
            <a:pPr lvl="0"/>
            <a:r>
              <a:rPr lang="hu-HU" dirty="0"/>
              <a:t>A</a:t>
            </a:r>
            <a:r>
              <a:rPr lang="hu-HU" dirty="0" smtClean="0"/>
              <a:t>z </a:t>
            </a:r>
            <a:r>
              <a:rPr lang="hu-HU" dirty="0"/>
              <a:t>eszközök </a:t>
            </a:r>
            <a:r>
              <a:rPr lang="hu-HU" b="1" dirty="0"/>
              <a:t>kiállítás</a:t>
            </a:r>
            <a:r>
              <a:rPr lang="hu-HU" dirty="0"/>
              <a:t>ához kapcsolódó eszközkölcsönzési szolgáltatás kidolgozása</a:t>
            </a:r>
            <a:endParaRPr lang="hu-HU" sz="3600" dirty="0"/>
          </a:p>
          <a:p>
            <a:pPr lvl="0"/>
            <a:r>
              <a:rPr lang="hu-HU" dirty="0"/>
              <a:t>R</a:t>
            </a:r>
            <a:r>
              <a:rPr lang="hu-HU" dirty="0" smtClean="0"/>
              <a:t>endezvényhez</a:t>
            </a:r>
            <a:r>
              <a:rPr lang="hu-HU" dirty="0"/>
              <a:t>, konferenciához kapcsolódó eszközkölcsönzési szolgáltatás kidolgozása</a:t>
            </a:r>
            <a:endParaRPr lang="hu-HU" sz="3600" dirty="0"/>
          </a:p>
          <a:p>
            <a:pPr lvl="0"/>
            <a:r>
              <a:rPr lang="hu-HU" b="1" dirty="0"/>
              <a:t>C</a:t>
            </a:r>
            <a:r>
              <a:rPr lang="hu-HU" b="1" dirty="0" smtClean="0"/>
              <a:t>saládközpontú </a:t>
            </a:r>
            <a:r>
              <a:rPr lang="hu-HU" b="1" dirty="0"/>
              <a:t>szolgáltatás</a:t>
            </a:r>
            <a:r>
              <a:rPr lang="hu-HU" dirty="0"/>
              <a:t> kidolgozása</a:t>
            </a:r>
            <a:endParaRPr lang="hu-HU" sz="3600" dirty="0"/>
          </a:p>
          <a:p>
            <a:pPr lvl="1"/>
            <a:r>
              <a:rPr lang="hu-HU" sz="2400" dirty="0"/>
              <a:t>tanácsadás</a:t>
            </a:r>
            <a:endParaRPr lang="hu-HU" sz="3600" dirty="0"/>
          </a:p>
          <a:p>
            <a:pPr lvl="1"/>
            <a:r>
              <a:rPr lang="hu-HU" sz="2400" dirty="0"/>
              <a:t>felkészítés</a:t>
            </a:r>
            <a:endParaRPr lang="hu-HU" sz="3600" dirty="0"/>
          </a:p>
          <a:p>
            <a:pPr lvl="1"/>
            <a:r>
              <a:rPr lang="hu-HU" sz="2400" dirty="0"/>
              <a:t>eszközkölcsönzés</a:t>
            </a:r>
            <a:endParaRPr lang="hu-HU" sz="36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09055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Képzések 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Vásárolt képzések</a:t>
            </a:r>
          </a:p>
          <a:p>
            <a:pPr lvl="1"/>
            <a:r>
              <a:rPr lang="hu-HU" dirty="0" smtClean="0"/>
              <a:t>Utazótanári </a:t>
            </a:r>
            <a:r>
              <a:rPr lang="hu-HU" dirty="0"/>
              <a:t>program elmélete és gyakorlata gyógypedagógusok számára az eltérő fejlődésű gyerekek otthoni fejlesztéséhez a </a:t>
            </a:r>
            <a:r>
              <a:rPr lang="hu-HU" dirty="0" err="1"/>
              <a:t>Portage-modell</a:t>
            </a:r>
            <a:r>
              <a:rPr lang="hu-HU" dirty="0"/>
              <a:t> alapján (Budapesti Korai Fejlesztő Központ)</a:t>
            </a:r>
          </a:p>
          <a:p>
            <a:pPr lvl="1"/>
            <a:r>
              <a:rPr lang="hu-HU" dirty="0" smtClean="0"/>
              <a:t>Gyógypedagógiai </a:t>
            </a:r>
            <a:r>
              <a:rPr lang="hu-HU" dirty="0"/>
              <a:t>tanácsadás, mint a korai intervenció szerves része (Budapesti Korai Fejlesztő Központ</a:t>
            </a:r>
            <a:r>
              <a:rPr lang="hu-HU" dirty="0" smtClean="0"/>
              <a:t>)</a:t>
            </a:r>
          </a:p>
          <a:p>
            <a:pPr lvl="1"/>
            <a:r>
              <a:rPr lang="hu-HU" dirty="0" smtClean="0"/>
              <a:t>Autizmus ismeretek (Autizmus Kutatóintézet)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Belső képzések</a:t>
            </a:r>
          </a:p>
          <a:p>
            <a:pPr lvl="1"/>
            <a:r>
              <a:rPr lang="hu-HU" dirty="0" smtClean="0"/>
              <a:t>Felkészítés a szolgáltatások nyújtására</a:t>
            </a:r>
            <a:endParaRPr lang="hu-HU" dirty="0"/>
          </a:p>
          <a:p>
            <a:pPr lvl="1"/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4185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Intézményi innováció és akadálymentesítés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Az eszközkölcsönzői szoftver továbbfejlesztése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Eszközadaptáció készítése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Honlap akadálymentesítése</a:t>
            </a:r>
          </a:p>
          <a:p>
            <a:pPr marL="457200" indent="-457200">
              <a:buFont typeface="+mj-lt"/>
              <a:buAutoNum type="alphaLcParenR"/>
            </a:pPr>
            <a:r>
              <a:rPr lang="hu-HU" dirty="0" smtClean="0"/>
              <a:t>Hangosfilmek beszerzése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8624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130" y="2440309"/>
            <a:ext cx="3508194" cy="2627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Amire szükségünk van…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u-HU" dirty="0" smtClean="0"/>
              <a:t>Együttműködés</a:t>
            </a:r>
          </a:p>
          <a:p>
            <a:r>
              <a:rPr lang="hu-HU" dirty="0" smtClean="0"/>
              <a:t>Kitartás</a:t>
            </a:r>
          </a:p>
          <a:p>
            <a:r>
              <a:rPr lang="hu-HU" dirty="0" smtClean="0"/>
              <a:t>Elköteleződés, elkötelezettség</a:t>
            </a:r>
            <a:endParaRPr lang="hu-H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94" y="3422128"/>
            <a:ext cx="2962275" cy="154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3598" y="18864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624"/>
            <a:ext cx="263842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1857375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762250"/>
            <a:ext cx="1524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2227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100</TotalTime>
  <Words>599</Words>
  <Application>Microsoft Office PowerPoint</Application>
  <PresentationFormat>Diavetítés a képernyőre (4:3 oldalarány)</PresentationFormat>
  <Paragraphs>133</Paragraphs>
  <Slides>14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5" baseType="lpstr">
      <vt:lpstr>Loggia</vt:lpstr>
      <vt:lpstr>Tudatos innováció vagy mókuskerék?  </vt:lpstr>
      <vt:lpstr>Projekt-zárszámadás</vt:lpstr>
      <vt:lpstr>A jelen kihívásai</vt:lpstr>
      <vt:lpstr>Prizma tárház – személyre szabott szolgáltatás</vt:lpstr>
      <vt:lpstr>Indikátor elemek  </vt:lpstr>
      <vt:lpstr>A projekt főbb célkitűzései</vt:lpstr>
      <vt:lpstr>A projekt közvetett célja</vt:lpstr>
      <vt:lpstr>Projekt tevékenységek 10 pontban</vt:lpstr>
      <vt:lpstr>eszközbeszerzés</vt:lpstr>
      <vt:lpstr>Eszközkölcsönzési protokoll</vt:lpstr>
      <vt:lpstr>Eszközkölcsönzéshez és családközpontú szolgáltatásokhoz kapcsolódó szolgáltatások kidolgozása</vt:lpstr>
      <vt:lpstr>Képzések </vt:lpstr>
      <vt:lpstr>Intézményi innováció és akadálymentesítés</vt:lpstr>
      <vt:lpstr>Amire szükségünk van…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Ópium vagy afrodiziákum?</dc:title>
  <dc:creator>Felhasználó</dc:creator>
  <cp:lastModifiedBy>Felhasználó</cp:lastModifiedBy>
  <cp:revision>10</cp:revision>
  <dcterms:created xsi:type="dcterms:W3CDTF">2012-09-25T01:49:46Z</dcterms:created>
  <dcterms:modified xsi:type="dcterms:W3CDTF">2012-09-25T03:30:21Z</dcterms:modified>
</cp:coreProperties>
</file>